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4" r:id="rId3"/>
    <p:sldId id="262" r:id="rId4"/>
    <p:sldId id="263" r:id="rId5"/>
  </p:sldIdLst>
  <p:sldSz cx="12801600" cy="9601200" type="A3"/>
  <p:notesSz cx="6797675" cy="9926638"/>
  <p:defaultTextStyle>
    <a:defPPr>
      <a:defRPr lang="en-US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956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88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23C56E96-9EA6-4225-A4D3-31117C03774B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E27DCA60-EB22-4848-89BE-72EE437BB8B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837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CA60-EB22-4848-89BE-72EE437BB8B0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664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CA60-EB22-4848-89BE-72EE437BB8B0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990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268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308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06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199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77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239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102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663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946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3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662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9F321-FDC3-45EF-8C2E-3C3B46E9AFDC}" type="datetimeFigureOut">
              <a:rPr lang="en-ZA" smtClean="0"/>
              <a:t>2017/12/08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6D2B-649B-477F-820A-AC0FA4CF4E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173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1143635"/>
          </a:xfrm>
          <a:solidFill>
            <a:srgbClr val="7A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/>
            <a:r>
              <a:rPr lang="en-ZA" sz="2800" b="1" dirty="0"/>
              <a:t>Subcommittee 2: Enabling Precinct Management </a:t>
            </a:r>
            <a:r>
              <a:rPr lang="en-ZA" sz="2800" b="1" dirty="0" smtClean="0"/>
              <a:t>Policy/Legislation (1)</a:t>
            </a:r>
            <a:endParaRPr lang="en-ZA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02179"/>
              </p:ext>
            </p:extLst>
          </p:nvPr>
        </p:nvGraphicFramePr>
        <p:xfrm>
          <a:off x="304802" y="2057400"/>
          <a:ext cx="1234439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9522">
                <a:tc>
                  <a:txBody>
                    <a:bodyPr/>
                    <a:lstStyle/>
                    <a:p>
                      <a:pPr marL="0" algn="l" defTabSz="1280006" rtl="0" eaLnBrk="1" latinLnBrk="0" hangingPunct="1"/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Precinct Management 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Sustainable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resilient, accessible</a:t>
                      </a:r>
                      <a:r>
                        <a:rPr lang="en-ZA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vibrant, safe, walkable public places of opportunity that promote 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inclusive 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economy, social cohesion and value creation.</a:t>
                      </a:r>
                      <a:endParaRPr lang="en-ZA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522">
                <a:tc>
                  <a:txBody>
                    <a:bodyPr/>
                    <a:lstStyle/>
                    <a:p>
                      <a:pPr marL="0" algn="l" defTabSz="1280006" rtl="0" eaLnBrk="1" latinLnBrk="0" hangingPunct="1"/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Problem Statement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No national enabling policy framework for precinct management. 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Most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municipalities using Municipal Property Rates Act (MPRA), Sec. 22 (or are planning to). This is however an 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utput-based precinct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management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approach within 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municipal rates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context.  This instrument requires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sufficient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ratable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property to fund precinct management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initiatives, which is limited in emerging nodes, such as targeted township nodes.  </a:t>
                      </a:r>
                    </a:p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Recent research suggests that current SRA/CID legislation is not appropriate for all types of municipalities or a wide variety of different communities.  </a:t>
                      </a:r>
                    </a:p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Uncertainty in terms of various municipal policies and different means of applying legislation.  </a:t>
                      </a:r>
                    </a:p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Gauteng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CIDs established via the Gauteng City Improvement District (CID) Act have financial model risks due to the Supreme Court ruling.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522">
                <a:tc>
                  <a:txBody>
                    <a:bodyPr/>
                    <a:lstStyle/>
                    <a:p>
                      <a:pPr marL="0" algn="l" defTabSz="1280006" rtl="0" eaLnBrk="1" latinLnBrk="0" hangingPunct="1"/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Formulation</a:t>
                      </a:r>
                      <a:r>
                        <a:rPr lang="en-Z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o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utcomes-based,</a:t>
                      </a:r>
                      <a:r>
                        <a:rPr lang="en-Z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sustainable, overarching 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precinct </a:t>
                      </a: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policy 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enabling legislative framework 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(if required) via </a:t>
                      </a: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precinct management 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partnerships.</a:t>
                      </a:r>
                      <a:r>
                        <a:rPr lang="en-ZA" sz="1800" dirty="0" smtClean="0"/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1143635"/>
          </a:xfrm>
          <a:solidFill>
            <a:srgbClr val="7A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/>
            <a:r>
              <a:rPr lang="en-ZA" sz="2800" b="1" dirty="0"/>
              <a:t>Subcommittee 2: Enabling Precinct Management </a:t>
            </a:r>
            <a:r>
              <a:rPr lang="en-ZA" sz="2800" b="1" dirty="0" smtClean="0"/>
              <a:t>Policy/Legislation (2)</a:t>
            </a:r>
            <a:endParaRPr lang="en-ZA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623544"/>
              </p:ext>
            </p:extLst>
          </p:nvPr>
        </p:nvGraphicFramePr>
        <p:xfrm>
          <a:off x="304802" y="1981200"/>
          <a:ext cx="12344398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9522">
                <a:tc>
                  <a:txBody>
                    <a:bodyPr/>
                    <a:lstStyle/>
                    <a:p>
                      <a:pPr marL="0" algn="l" defTabSz="1280006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Strategic Objectives</a:t>
                      </a:r>
                    </a:p>
                    <a:p>
                      <a:pPr marL="0" algn="l" defTabSz="1280006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(Towards SMART)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80006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Precinct Management Policy should be aimed to achieve the Precinct Management Vision in targeted precincts via the following Policy Components/Strategic Objectives:</a:t>
                      </a:r>
                    </a:p>
                    <a:p>
                      <a:pPr marL="285750" indent="-285750" algn="l" defTabSz="128000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Efficient and effective precinct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perations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providing additional services,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optimizing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 service delivery, resolving service delivery blockages </a:t>
                      </a:r>
                    </a:p>
                    <a:p>
                      <a:pPr marL="285750" marR="0" indent="-2857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Creative public placemaking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affordability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“Power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10” methodology, involvement of citizens, NGOs and businesses, enabling community cohesion</a:t>
                      </a:r>
                    </a:p>
                    <a:p>
                      <a:pPr marL="285750" indent="-285750" algn="l" defTabSz="128000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Inclusive and sustainable precinct economic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evelopment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increasing benefits to small businesses and local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businesses (precinct and beyond) ,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 creation, small business creation</a:t>
                      </a:r>
                    </a:p>
                    <a:p>
                      <a:pPr marL="285750" indent="-285750" algn="l" defTabSz="128000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Integrated, well-planned and sequenced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ntergovernmental public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nvestment in targeted precincts – Intergovernmental Governmental Project Pipeline,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funding and alternative financing (e.g. Tax Increment Financing), implementation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protocols between spheres and SOEs, lobbying for investment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128000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 levels of private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Investment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retention in targeted precincts – marketing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 land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management, public land release, incentives</a:t>
                      </a:r>
                    </a:p>
                    <a:p>
                      <a:pPr marL="285750" marR="0" indent="-2857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Good governance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management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structuring, partnership optimisation, strategic decision-making, financial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sustainability, legal enablement and policy certainty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39522">
                <a:tc>
                  <a:txBody>
                    <a:bodyPr/>
                    <a:lstStyle/>
                    <a:p>
                      <a:pPr marL="0" algn="l" defTabSz="1280006" rtl="0" eaLnBrk="1" latinLnBrk="0" hangingPunct="1"/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Links</a:t>
                      </a:r>
                      <a:r>
                        <a:rPr lang="en-US" sz="1800" b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with other subcommittees</a:t>
                      </a:r>
                      <a:endParaRPr 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Subcommittee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: Receives strengths and weaknesses of existing policy and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legislation 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Subcommittee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: Provides identification of content focus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areas and receives international good practice for selected policy components/strategic objectives.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2473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Membership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Consultative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Forum member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organizations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(national and regional)</a:t>
                      </a:r>
                    </a:p>
                    <a:p>
                      <a:pPr marL="285750" indent="-285750" algn="l" defTabSz="128000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Metros/municipalities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with existing or planned precinct management activities </a:t>
                      </a: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(officials from the 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planning, policy, urban management, legal </a:t>
                      </a: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finance/revenue departments)</a:t>
                      </a:r>
                    </a:p>
                    <a:p>
                      <a:pPr marL="285750" marR="0" indent="-2857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and provincial departments, e.g. Departments of Public Works 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 Development and Land Reform, Economic Development, Social Development, Small Business</a:t>
                      </a:r>
                    </a:p>
                    <a:p>
                      <a:pPr marL="285750" marR="0" indent="-2857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Donor and Research institutions, such as universities, SACN, HSRC, GIZ and KFW</a:t>
                      </a:r>
                      <a:endParaRPr lang="en-US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3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2148" y="4823471"/>
            <a:ext cx="2989559" cy="1662548"/>
          </a:xfrm>
          <a:prstGeom prst="rect">
            <a:avLst/>
          </a:prstGeom>
          <a:pattFill prst="smGrid">
            <a:fgClr>
              <a:srgbClr val="7A0000"/>
            </a:fgClr>
            <a:bgClr>
              <a:schemeClr val="bg1"/>
            </a:bgClr>
          </a:pattFill>
          <a:ln w="12700">
            <a:noFill/>
            <a:prstDash val="soli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0701667" y="3371767"/>
            <a:ext cx="1951759" cy="3181433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ZA" sz="2300" dirty="0"/>
              <a:t>Spatial &amp; Economic  Urban Transformation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689428" y="4805691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Private Sector Investment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7474" y="4805691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Public Sector Investment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148" y="4823471"/>
            <a:ext cx="2989559" cy="768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Spatial Targeting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29765" y="3839800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Governance &amp; Financial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61719" y="3846727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Precinct Operations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43620" y="5717092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Placemaking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61719" y="5724019"/>
            <a:ext cx="2209800" cy="7689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Economic Development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81839" y="3355819"/>
            <a:ext cx="6119161" cy="3181433"/>
          </a:xfrm>
          <a:prstGeom prst="rect">
            <a:avLst/>
          </a:prstGeom>
          <a:noFill/>
          <a:ln>
            <a:solidFill>
              <a:srgbClr val="7A0000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Rectangle 17"/>
          <p:cNvSpPr/>
          <p:nvPr/>
        </p:nvSpPr>
        <p:spPr>
          <a:xfrm>
            <a:off x="262148" y="5719703"/>
            <a:ext cx="710046" cy="768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City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22436" y="5719703"/>
            <a:ext cx="710046" cy="768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IZ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56307" y="5719703"/>
            <a:ext cx="1295400" cy="768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Precinct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23257" y="3355819"/>
            <a:ext cx="31113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>
                <a:solidFill>
                  <a:srgbClr val="7A0000"/>
                </a:solidFill>
              </a:rPr>
              <a:t>Precinct Management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110868" y="3355818"/>
            <a:ext cx="2480932" cy="3181433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000" dirty="0"/>
              <a:t>Well managed, sustainable, resilient, accessible, vibrant, safe, walkable public places of opportunity that promote an inclusive economy and social cohesion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5035" y="762000"/>
            <a:ext cx="64093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b="1" dirty="0"/>
              <a:t>Precinct Management Activities and Outcomes</a:t>
            </a:r>
          </a:p>
          <a:p>
            <a:pPr algn="ctr"/>
            <a:r>
              <a:rPr lang="en-ZA" b="1" dirty="0"/>
              <a:t>(Identification of Strategic Objectives)</a:t>
            </a:r>
          </a:p>
        </p:txBody>
      </p:sp>
    </p:spTree>
    <p:extLst>
      <p:ext uri="{BB962C8B-B14F-4D97-AF65-F5344CB8AC3E}">
        <p14:creationId xmlns:p14="http://schemas.microsoft.com/office/powerpoint/2010/main" val="1397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799114"/>
              </p:ext>
            </p:extLst>
          </p:nvPr>
        </p:nvGraphicFramePr>
        <p:xfrm>
          <a:off x="762000" y="2514600"/>
          <a:ext cx="11506200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3881378298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3761175157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59467111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180104599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ZA" b="1" dirty="0">
                          <a:solidFill>
                            <a:schemeClr val="bg1"/>
                          </a:solidFill>
                        </a:rPr>
                        <a:t>Strategic Objective</a:t>
                      </a:r>
                    </a:p>
                  </a:txBody>
                  <a:tcPr>
                    <a:solidFill>
                      <a:srgbClr val="7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bg1"/>
                          </a:solidFill>
                        </a:rPr>
                        <a:t>ST</a:t>
                      </a:r>
                    </a:p>
                  </a:txBody>
                  <a:tcPr>
                    <a:solidFill>
                      <a:srgbClr val="7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MT</a:t>
                      </a:r>
                    </a:p>
                  </a:txBody>
                  <a:tcPr>
                    <a:solidFill>
                      <a:srgbClr val="7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LT</a:t>
                      </a:r>
                    </a:p>
                  </a:txBody>
                  <a:tcPr>
                    <a:solidFill>
                      <a:srgbClr val="7A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298570"/>
                  </a:ext>
                </a:extLst>
              </a:tr>
              <a:tr h="174376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Precinct Operations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757104"/>
                  </a:ext>
                </a:extLst>
              </a:tr>
              <a:tr h="250576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Placemaking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0524697"/>
                  </a:ext>
                </a:extLst>
              </a:tr>
              <a:tr h="250576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Economic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576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Public Investment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576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Private Investment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0424"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Governance and Financial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76600" y="381000"/>
            <a:ext cx="53608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Subcommittee Name: Subcommittee 2</a:t>
            </a:r>
          </a:p>
          <a:p>
            <a:r>
              <a:rPr lang="en-ZA" dirty="0"/>
              <a:t>Activity Schedule - Towards a Work Plan</a:t>
            </a:r>
          </a:p>
        </p:txBody>
      </p:sp>
    </p:spTree>
    <p:extLst>
      <p:ext uri="{BB962C8B-B14F-4D97-AF65-F5344CB8AC3E}">
        <p14:creationId xmlns:p14="http://schemas.microsoft.com/office/powerpoint/2010/main" val="78028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217F22164130408155CA8E451F78C9" ma:contentTypeVersion="0" ma:contentTypeDescription="Create a new document." ma:contentTypeScope="" ma:versionID="f915342ad25dfdc45994356b4b99d6f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B47E23A-5F36-4719-9480-33BEF62A1284}"/>
</file>

<file path=customXml/itemProps2.xml><?xml version="1.0" encoding="utf-8"?>
<ds:datastoreItem xmlns:ds="http://schemas.openxmlformats.org/officeDocument/2006/customXml" ds:itemID="{77983788-6957-4FC3-A6A8-89C9EA2CB40E}"/>
</file>

<file path=customXml/itemProps3.xml><?xml version="1.0" encoding="utf-8"?>
<ds:datastoreItem xmlns:ds="http://schemas.openxmlformats.org/officeDocument/2006/customXml" ds:itemID="{AAFB6E0B-9AB9-4729-B441-06911E56EC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593</Words>
  <Application>Microsoft Office PowerPoint</Application>
  <PresentationFormat>A3 Paper (297x420 mm)</PresentationFormat>
  <Paragraphs>58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Subcommittee 2: Enabling Precinct Management Policy/Legislation (1)</vt:lpstr>
      <vt:lpstr>Subcommittee 2: Enabling Precinct Management Policy/Legislation (2)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1: Developing Groups developing Vision for Precinct Management</dc:title>
  <dc:creator>Ndimphiwe Jamile</dc:creator>
  <cp:lastModifiedBy>David Van Niekerk</cp:lastModifiedBy>
  <cp:revision>113</cp:revision>
  <cp:lastPrinted>2017-11-07T08:33:20Z</cp:lastPrinted>
  <dcterms:created xsi:type="dcterms:W3CDTF">2017-08-22T12:10:16Z</dcterms:created>
  <dcterms:modified xsi:type="dcterms:W3CDTF">2017-12-08T10:21:48Z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0x01010064217F22164130408155CA8E451F78C9</vt:lpwstr>
  </property>
</Properties>
</file>